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80" d="100"/>
          <a:sy n="80" d="100"/>
        </p:scale>
        <p:origin x="871" y="6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9/8/2024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29733" y="1302999"/>
            <a:ext cx="9732534" cy="2275165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b" anchorCtr="0">
            <a:normAutofit/>
          </a:bodyPr>
          <a:lstStyle/>
          <a:p>
            <a:pPr algn="ctr">
              <a:lnSpc>
                <a:spcPct val="114999"/>
              </a:lnSpc>
            </a:pPr>
            <a:r>
              <a:rPr lang="en-US" sz="5700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Cinema 4D建模与渲染实战教程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14000" r="14000"/>
          <a:stretch>
            <a:fillRect/>
          </a:stretch>
        </p:blipFill>
        <p:spPr>
          <a:xfrm>
            <a:off x="4462463" y="2088071"/>
            <a:ext cx="3267075" cy="3267075"/>
          </a:xfrm>
          <a:prstGeom prst="ellipse">
            <a:avLst/>
          </a:prstGeom>
          <a:ln w="57150">
            <a:solidFill>
              <a:schemeClr val="accent1"/>
            </a:solidFill>
            <a:prstDash val="solid"/>
          </a:ln>
        </p:spPr>
      </p:pic>
      <p:sp>
        <p:nvSpPr>
          <p:cNvPr id="3" name="TextBox 3"/>
          <p:cNvSpPr txBox="1"/>
          <p:nvPr/>
        </p:nvSpPr>
        <p:spPr>
          <a:xfrm>
            <a:off x="539110" y="2972036"/>
            <a:ext cx="3314231" cy="647995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旋转操作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059848" y="1716027"/>
            <a:ext cx="3314231" cy="1580007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选择对象，点击“缩放”按钮，使用鼠标滚轮调整缩放比例，或者使用“T”键快速缩放。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059848" y="1097369"/>
            <a:ext cx="3314231" cy="622955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96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缩放操作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059848" y="4019931"/>
            <a:ext cx="3314231" cy="547835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移动操作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059848" y="4565142"/>
            <a:ext cx="3314231" cy="1580007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选择对象，点击“移动”按钮，使用鼠标滚轮调整移动距离，或者使用“E”键快速移动。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39110" y="3620031"/>
            <a:ext cx="3314231" cy="1580007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选择对象，点击“旋转”按钮，使用鼠标滚轮调整旋转角度，或者使用“R”键快速旋转。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旋转与缩放操作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8282340" y="2341090"/>
            <a:ext cx="3487460" cy="3588254"/>
          </a:xfrm>
          <a:prstGeom prst="roundRect">
            <a:avLst>
              <a:gd name="adj" fmla="val 6840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id="3" name="AutoShape 3"/>
          <p:cNvSpPr/>
          <p:nvPr/>
        </p:nvSpPr>
        <p:spPr>
          <a:xfrm>
            <a:off x="4377090" y="2341090"/>
            <a:ext cx="3487460" cy="3588254"/>
          </a:xfrm>
          <a:prstGeom prst="roundRect">
            <a:avLst>
              <a:gd name="adj" fmla="val 6840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id="4" name="AutoShape 4"/>
          <p:cNvSpPr/>
          <p:nvPr/>
        </p:nvSpPr>
        <p:spPr>
          <a:xfrm>
            <a:off x="471840" y="2341090"/>
            <a:ext cx="3487460" cy="3588254"/>
          </a:xfrm>
          <a:prstGeom prst="roundRect">
            <a:avLst>
              <a:gd name="adj" fmla="val 6840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id="5" name="TextBox 5"/>
          <p:cNvSpPr txBox="1"/>
          <p:nvPr/>
        </p:nvSpPr>
        <p:spPr>
          <a:xfrm>
            <a:off x="882070" y="3930616"/>
            <a:ext cx="2667000" cy="145277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使用“圆柱”工具创建车轮，调整大小和位置，然后复制并旋转90度创建第二个车轮。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82070" y="3181752"/>
            <a:ext cx="2667000" cy="527118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车轮制作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车轮与装饰制作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2414694" y="1693793"/>
            <a:ext cx="1294595" cy="1294595"/>
          </a:xfrm>
          <a:prstGeom prst="roundRect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787321" y="3945231"/>
            <a:ext cx="2667000" cy="145277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使用“立方体”工具创建装饰物，调整大小和位置，然后复制并旋转90度创建第二个装饰物。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787321" y="3196367"/>
            <a:ext cx="2667000" cy="527118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装饰制作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4"/>
          <a:srcRect t="14526" b="14526"/>
          <a:stretch>
            <a:fillRect/>
          </a:stretch>
        </p:blipFill>
        <p:spPr>
          <a:xfrm>
            <a:off x="6319944" y="1708408"/>
            <a:ext cx="1294595" cy="1294595"/>
          </a:xfrm>
          <a:prstGeom prst="round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8692571" y="3939687"/>
            <a:ext cx="2667000" cy="145277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在“材质编辑器”中新建材质球，调整颜色和参数，然后应用到车轮和装饰物上。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8692571" y="3190824"/>
            <a:ext cx="2667000" cy="527118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材质添加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10225194" y="1702864"/>
            <a:ext cx="1294595" cy="1294595"/>
          </a:xfrm>
          <a:prstGeom prst="round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/>
          </a:blip>
          <a:srcRect l="12342" r="12342"/>
          <a:stretch>
            <a:fillRect/>
          </a:stretch>
        </p:blipFill>
        <p:spPr>
          <a:xfrm>
            <a:off x="6203747" y="1487175"/>
            <a:ext cx="5238701" cy="4637054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482606" y="1947878"/>
            <a:ext cx="4238625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在“材质编辑器”中新建材质球，调整颜色和参数，然后应用到汽车模型上。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482606" y="1370655"/>
            <a:ext cx="4219575" cy="738707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材质添加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482606" y="3712973"/>
            <a:ext cx="4238625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选择“灯光”工具，创建灯光并调整位置和强度，使汽车模型呈现更好的效果。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482606" y="3116450"/>
            <a:ext cx="4219575" cy="736876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灯光添加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482606" y="5377103"/>
            <a:ext cx="4238625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在“渲染设置”中调整参数和效果，使汽车模型呈现更好的渲染效果。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482606" y="4799881"/>
            <a:ext cx="4219575" cy="749453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渲染设置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材质与灯光添加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42238" y="1676264"/>
            <a:ext cx="849630" cy="481965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542238" y="3414840"/>
            <a:ext cx="849630" cy="481965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542238" y="5136121"/>
            <a:ext cx="849630" cy="481965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0">
            <a:sp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2400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id="13" name="AutoShape 13"/>
          <p:cNvSpPr/>
          <p:nvPr/>
        </p:nvSpPr>
        <p:spPr>
          <a:xfrm>
            <a:off x="647738" y="1597932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4" name="AutoShape 14"/>
          <p:cNvSpPr/>
          <p:nvPr/>
        </p:nvSpPr>
        <p:spPr>
          <a:xfrm>
            <a:off x="647738" y="3327861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5" name="AutoShape 15"/>
          <p:cNvSpPr/>
          <p:nvPr/>
        </p:nvSpPr>
        <p:spPr>
          <a:xfrm>
            <a:off x="647738" y="5057789"/>
            <a:ext cx="638629" cy="638629"/>
          </a:xfrm>
          <a:prstGeom prst="rect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 amt="70000"/>
          </a:blip>
          <a:srcRect/>
          <a:stretch>
            <a:fillRect/>
          </a:stretch>
        </p:blipFill>
        <p:spPr>
          <a:xfrm>
            <a:off x="1415276" y="1633786"/>
            <a:ext cx="2433158" cy="2364134"/>
          </a:xfrm>
          <a:prstGeom prst="ellipse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795406" y="4346209"/>
            <a:ext cx="10658475" cy="1928103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最终调整</a:t>
            </a:r>
          </a:p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对汽车模型进行最终调整和优化，使其呈现最佳效果。</a:t>
            </a:r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alphaModFix amt="70000"/>
          </a:blip>
          <a:srcRect l="10350" r="10350"/>
          <a:stretch>
            <a:fillRect/>
          </a:stretch>
        </p:blipFill>
        <p:spPr>
          <a:xfrm>
            <a:off x="4855037" y="1620933"/>
            <a:ext cx="2433158" cy="2364134"/>
          </a:xfrm>
          <a:prstGeom prst="ellipse">
            <a:avLst/>
          </a:prstGeom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5">
            <a:alphaModFix amt="70000"/>
          </a:blip>
          <a:srcRect l="15702" r="15702"/>
          <a:stretch>
            <a:fillRect/>
          </a:stretch>
        </p:blipFill>
        <p:spPr>
          <a:xfrm>
            <a:off x="8349233" y="1615605"/>
            <a:ext cx="2433158" cy="2364134"/>
          </a:xfrm>
          <a:prstGeom prst="ellipse">
            <a:avLst/>
          </a:prstGeom>
        </p:spPr>
      </p:pic>
      <p:sp>
        <p:nvSpPr>
          <p:cNvPr id="6" name="TextBox 6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渲染与最终调整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70021" y="1411090"/>
            <a:ext cx="2051957" cy="1842306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8000" b="1">
                <a:solidFill>
                  <a:srgbClr val="B3CEFF">
                    <a:alpha val="100000"/>
                  </a:srgbClr>
                </a:solidFill>
                <a:highlight>
                  <a:srgbClr val="000000">
                    <a:alpha val="0"/>
                  </a:srgbClr>
                </a:highlight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853596" y="3253396"/>
            <a:ext cx="10484808" cy="1798058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4500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曲线（NURBS）模型实战案例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/>
          </a:blip>
          <a:srcRect l="10962" r="10962"/>
          <a:stretch>
            <a:fillRect/>
          </a:stretch>
        </p:blipFill>
        <p:spPr>
          <a:xfrm>
            <a:off x="476023" y="1726817"/>
            <a:ext cx="4434840" cy="4434841"/>
          </a:xfrm>
          <a:prstGeom prst="round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562187" y="4881292"/>
            <a:ext cx="6000750" cy="711336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弧线工具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267801" y="5523753"/>
            <a:ext cx="6477000" cy="914400"/>
          </a:xfrm>
          <a:prstGeom prst="rect">
            <a:avLst/>
          </a:prstGeom>
          <a:ln/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用于绘制圆形或弧形曲线，可调整线条的半径和形状。</a:t>
            </a:r>
          </a:p>
        </p:txBody>
      </p:sp>
      <p:sp>
        <p:nvSpPr>
          <p:cNvPr id="5" name="AutoShape 5"/>
          <p:cNvSpPr/>
          <p:nvPr/>
        </p:nvSpPr>
        <p:spPr>
          <a:xfrm>
            <a:off x="5267801" y="1835975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6" name="TextBox 6"/>
          <p:cNvSpPr txBox="1"/>
          <p:nvPr/>
        </p:nvSpPr>
        <p:spPr>
          <a:xfrm>
            <a:off x="5562187" y="1621998"/>
            <a:ext cx="6000750" cy="666079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画笔工具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267801" y="2234038"/>
            <a:ext cx="6477000" cy="914400"/>
          </a:xfrm>
          <a:prstGeom prst="rect">
            <a:avLst/>
          </a:prstGeom>
          <a:ln/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用于绘制硬线或贝塞尔曲线，可调整线条的柔软度。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562187" y="3262274"/>
            <a:ext cx="6000750" cy="69755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草绘工具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267801" y="3896612"/>
            <a:ext cx="6477000" cy="914400"/>
          </a:xfrm>
          <a:prstGeom prst="rect">
            <a:avLst/>
          </a:prstGeom>
          <a:ln/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用于随意绘制平滑样条曲线，可调整线条的弯曲程度。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NURBS工具介绍</a:t>
            </a:r>
          </a:p>
        </p:txBody>
      </p:sp>
      <p:sp>
        <p:nvSpPr>
          <p:cNvPr id="11" name="AutoShape 11"/>
          <p:cNvSpPr/>
          <p:nvPr/>
        </p:nvSpPr>
        <p:spPr>
          <a:xfrm>
            <a:off x="5267801" y="3491989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12" name="AutoShape 12"/>
          <p:cNvSpPr/>
          <p:nvPr/>
        </p:nvSpPr>
        <p:spPr>
          <a:xfrm>
            <a:off x="5267801" y="5117897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样条线工具使用</a:t>
            </a:r>
          </a:p>
        </p:txBody>
      </p:sp>
      <p:sp>
        <p:nvSpPr>
          <p:cNvPr id="3" name="AutoShape 3"/>
          <p:cNvSpPr/>
          <p:nvPr/>
        </p:nvSpPr>
        <p:spPr>
          <a:xfrm>
            <a:off x="1173423" y="4027009"/>
            <a:ext cx="2643252" cy="580682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  <a:ln/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l="13768" r="13768"/>
          <a:stretch>
            <a:fillRect/>
          </a:stretch>
        </p:blipFill>
        <p:spPr>
          <a:xfrm>
            <a:off x="1168899" y="1802048"/>
            <a:ext cx="2652299" cy="1961390"/>
          </a:xfrm>
          <a:prstGeom prst="rect">
            <a:avLst/>
          </a:prstGeom>
        </p:spPr>
      </p:pic>
      <p:sp>
        <p:nvSpPr>
          <p:cNvPr id="5" name="TextBox 5"/>
          <p:cNvSpPr txBox="1"/>
          <p:nvPr/>
        </p:nvSpPr>
        <p:spPr>
          <a:xfrm>
            <a:off x="1232154" y="4072184"/>
            <a:ext cx="2525790" cy="490334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rgbClr val="FFFFF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全选和柔性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239960" y="4832021"/>
            <a:ext cx="2510178" cy="1245227"/>
          </a:xfrm>
          <a:prstGeom prst="rect">
            <a:avLst/>
          </a:prstGeom>
          <a:ln/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通过全选样条线并选择柔性，可以使样条线变得更加圆滑和美观。</a:t>
            </a: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4"/>
          <a:srcRect l="4925" r="4925"/>
          <a:stretch>
            <a:fillRect/>
          </a:stretch>
        </p:blipFill>
        <p:spPr>
          <a:xfrm>
            <a:off x="4758889" y="1802048"/>
            <a:ext cx="2652299" cy="1961390"/>
          </a:xfrm>
          <a:prstGeom prst="rect">
            <a:avLst/>
          </a:prstGeom>
        </p:spPr>
      </p:pic>
      <p:sp>
        <p:nvSpPr>
          <p:cNvPr id="8" name="TextBox 8"/>
          <p:cNvSpPr txBox="1"/>
          <p:nvPr/>
        </p:nvSpPr>
        <p:spPr>
          <a:xfrm>
            <a:off x="4829950" y="4842921"/>
            <a:ext cx="2510178" cy="1245227"/>
          </a:xfrm>
          <a:prstGeom prst="rect">
            <a:avLst/>
          </a:prstGeom>
          <a:ln/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通过调整贝塞尔手柄的位置和长度，可以调整曲线的形状和弯曲程度。</a:t>
            </a:r>
          </a:p>
        </p:txBody>
      </p:sp>
      <p:sp>
        <p:nvSpPr>
          <p:cNvPr id="9" name="AutoShape 9"/>
          <p:cNvSpPr/>
          <p:nvPr/>
        </p:nvSpPr>
        <p:spPr>
          <a:xfrm>
            <a:off x="4763413" y="4027009"/>
            <a:ext cx="2643252" cy="580682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10" name="TextBox 10"/>
          <p:cNvSpPr txBox="1"/>
          <p:nvPr/>
        </p:nvSpPr>
        <p:spPr>
          <a:xfrm>
            <a:off x="4822144" y="4072184"/>
            <a:ext cx="2525790" cy="490334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rgbClr val="FFFFF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贝塞尔手柄</a:t>
            </a:r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5"/>
          <a:srcRect l="10052" r="10052"/>
          <a:stretch>
            <a:fillRect/>
          </a:stretch>
        </p:blipFill>
        <p:spPr>
          <a:xfrm>
            <a:off x="8359840" y="1802048"/>
            <a:ext cx="2652299" cy="1961390"/>
          </a:xfrm>
          <a:prstGeom prst="rect">
            <a:avLst/>
          </a:prstGeom>
        </p:spPr>
      </p:pic>
      <p:sp>
        <p:nvSpPr>
          <p:cNvPr id="12" name="TextBox 12"/>
          <p:cNvSpPr txBox="1"/>
          <p:nvPr/>
        </p:nvSpPr>
        <p:spPr>
          <a:xfrm>
            <a:off x="8430901" y="4842921"/>
            <a:ext cx="2510178" cy="1245227"/>
          </a:xfrm>
          <a:prstGeom prst="rect">
            <a:avLst/>
          </a:prstGeom>
          <a:ln/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通过增加曲线的细分度，可以使曲线更加光滑和细腻。</a:t>
            </a:r>
          </a:p>
        </p:txBody>
      </p:sp>
      <p:sp>
        <p:nvSpPr>
          <p:cNvPr id="13" name="AutoShape 13"/>
          <p:cNvSpPr/>
          <p:nvPr/>
        </p:nvSpPr>
        <p:spPr>
          <a:xfrm>
            <a:off x="8364363" y="4027009"/>
            <a:ext cx="2643252" cy="580682"/>
          </a:xfrm>
          <a:prstGeom prst="roundRect">
            <a:avLst>
              <a:gd name="adj" fmla="val 16667"/>
            </a:avLst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14" name="TextBox 14"/>
          <p:cNvSpPr txBox="1"/>
          <p:nvPr/>
        </p:nvSpPr>
        <p:spPr>
          <a:xfrm>
            <a:off x="8423095" y="4072184"/>
            <a:ext cx="2525790" cy="490334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>
                <a:solidFill>
                  <a:srgbClr val="FFFFFE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细分曲线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4963" y="2034175"/>
            <a:ext cx="5829300" cy="781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通过使用旋转工具，可以将模型沿着指定的轴线进行旋转，从而得到不同的效果。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54963" y="1575832"/>
            <a:ext cx="5829300" cy="400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旋转效果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54963" y="3530045"/>
            <a:ext cx="5829300" cy="781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通过使用扫描工具，可以将一个曲线或路径扫描成一个实体模型，从而得到不同的形状。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54963" y="3071702"/>
            <a:ext cx="5829300" cy="400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扫描效果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54963" y="5118981"/>
            <a:ext cx="5829300" cy="781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通过使用变形工具，可以对模型进行变形处理，从而得到不同的效果。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54963" y="4660638"/>
            <a:ext cx="5829300" cy="400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变形效果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738931" y="1450035"/>
            <a:ext cx="4792980" cy="4792980"/>
          </a:xfrm>
          <a:prstGeom prst="ellipse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旋转与扫描效果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16667" r="16667"/>
          <a:stretch>
            <a:fillRect/>
          </a:stretch>
        </p:blipFill>
        <p:spPr>
          <a:xfrm>
            <a:off x="4462463" y="2088071"/>
            <a:ext cx="3267075" cy="3267075"/>
          </a:xfrm>
          <a:prstGeom prst="ellipse">
            <a:avLst/>
          </a:prstGeom>
          <a:ln w="57150">
            <a:solidFill>
              <a:schemeClr val="accent1"/>
            </a:solidFill>
            <a:prstDash val="solid"/>
          </a:ln>
        </p:spPr>
      </p:pic>
      <p:sp>
        <p:nvSpPr>
          <p:cNvPr id="3" name="TextBox 3"/>
          <p:cNvSpPr txBox="1"/>
          <p:nvPr/>
        </p:nvSpPr>
        <p:spPr>
          <a:xfrm>
            <a:off x="539110" y="2972036"/>
            <a:ext cx="3314231" cy="647995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倒角操作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8059848" y="1716027"/>
            <a:ext cx="3314231" cy="1580007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通过使用挤压工具，可以对模型进行挤压处理，增加模型的层次感和立体感。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8059848" y="1097369"/>
            <a:ext cx="3314231" cy="622955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96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挤压操作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059848" y="4019931"/>
            <a:ext cx="3314231" cy="547835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剪切操作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059848" y="4565142"/>
            <a:ext cx="3314231" cy="1580007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l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通过使用剪切工具，可以对模型进行剪切处理，删除不需要的部分或增加新的部分。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39110" y="3620031"/>
            <a:ext cx="3314231" cy="1580007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通过使用倒角工具，可以对模型的边缘进行倒角处理，使模型更加圆润和美观。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倒角与挤压操作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 l="16625" r="16625"/>
          <a:stretch>
            <a:fillRect/>
          </a:stretch>
        </p:blipFill>
        <p:spPr>
          <a:xfrm>
            <a:off x="552651" y="1629738"/>
            <a:ext cx="4219249" cy="4219249"/>
          </a:xfrm>
          <a:prstGeom prst="ellipse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316538" y="1567945"/>
            <a:ext cx="6096000" cy="400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布尔运算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316538" y="2054291"/>
            <a:ext cx="6096000" cy="852311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通过使用布尔运算工具，可以对两个或多个模型进行并集、交集或差集运算，从而得到新的模型。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5344099" y="3218179"/>
            <a:ext cx="6096000" cy="400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切割工具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5344099" y="3704525"/>
            <a:ext cx="6096000" cy="852311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通过使用切割工具，可以对模型进行切割处理，将模型分成两个或多个部分。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371661" y="4868412"/>
            <a:ext cx="6096000" cy="400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b" anchorCtr="0">
            <a:noAutofit/>
          </a:bodyPr>
          <a:lstStyle/>
          <a:p>
            <a:pPr>
              <a:lnSpc>
                <a:spcPct val="77000"/>
              </a:lnSpc>
              <a:spcBef>
                <a:spcPts val="450"/>
              </a:spcBef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环绕对象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371661" y="5354759"/>
            <a:ext cx="6096000" cy="852311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通过使用环绕对象工具，可以将一个对象环绕在另一个对象的周围，从而得到不同的效果。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布尔运算与切割工具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1054688" y="320885"/>
            <a:ext cx="1764635" cy="977265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0">
            <a:norm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5400" b="1">
                <a:solidFill>
                  <a:srgbClr val="B3CE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目录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79112" y="1355700"/>
            <a:ext cx="3115787" cy="766889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2700">
                <a:solidFill>
                  <a:srgbClr val="FFFFFF">
                    <a:alpha val="18824"/>
                    <a:alpha val="19000"/>
                  </a:srgbClr>
                </a:solidFill>
                <a:latin typeface="Microsoft Yahei"/>
                <a:ea typeface="Microsoft Yahei"/>
                <a:cs typeface="Microsoft Yahei"/>
              </a:rPr>
              <a:t>CATALOGUE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3698448" y="809517"/>
            <a:ext cx="7607864" cy="5206574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引言</a:t>
            </a: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几何体模型实战案例</a:t>
            </a: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曲线（NURBS）模型实战案例</a:t>
            </a: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几何建模案例</a:t>
            </a:r>
          </a:p>
          <a:p>
            <a:pPr marL="203200" lvl="0" indent="-203200" algn="l">
              <a:lnSpc>
                <a:spcPct val="150000"/>
              </a:lnSpc>
              <a:spcBef>
                <a:spcPts val="375"/>
              </a:spcBef>
              <a:buFont typeface="Arial"/>
              <a:buChar char="•"/>
            </a:pPr>
            <a:r>
              <a:rPr lang="en-US" sz="24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总结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70021" y="1411090"/>
            <a:ext cx="2051957" cy="1842306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8000" b="1">
                <a:solidFill>
                  <a:srgbClr val="B3CEFF">
                    <a:alpha val="100000"/>
                  </a:srgbClr>
                </a:solidFill>
                <a:highlight>
                  <a:srgbClr val="000000">
                    <a:alpha val="0"/>
                  </a:srgbClr>
                </a:highlight>
                <a:latin typeface="Microsoft Yahei"/>
                <a:ea typeface="Microsoft Yahei"/>
                <a:cs typeface="Microsoft Yahei"/>
              </a:rPr>
              <a:t>04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853596" y="3253396"/>
            <a:ext cx="10484808" cy="1798058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4500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几何建模案例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050898" y="1700108"/>
            <a:ext cx="906737" cy="906737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3" name="TextBox 3"/>
          <p:cNvSpPr txBox="1"/>
          <p:nvPr/>
        </p:nvSpPr>
        <p:spPr>
          <a:xfrm>
            <a:off x="1008841" y="2806248"/>
            <a:ext cx="2990850" cy="6858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立方体编辑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1008841" y="3502453"/>
            <a:ext cx="2990850" cy="275272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使用C4D的立方体工具，可以轻松地创建出一个立方体。通过调整立方体的参数，可以制作出不同大小的立方体。同时，C4D的立方体工具还支持多种编辑方式，例如，移动、旋转、缩放等。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657799" y="2806248"/>
            <a:ext cx="2990850" cy="6858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圆柱编辑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630237" y="3502453"/>
            <a:ext cx="2990850" cy="275272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C4D的圆柱工具可以创建出一个圆柱体。与立方体编辑类似，可以通过调整参数来制作出不同大小的圆柱体。同时，C4D的圆柱工具也支持多种编辑方式，例如，移动、旋转、缩放等。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8294808" y="2806248"/>
            <a:ext cx="2990850" cy="6858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布尔运算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267246" y="3502453"/>
            <a:ext cx="2990850" cy="275272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C4D支持布尔运算，可以通过两个或多个几何体的交集、并集或差集来创建出新的几何体。例如，可以使用布尔运算来制作出一个圆柱体插入到立方体中的效果。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立方体与圆柱编辑</a:t>
            </a:r>
          </a:p>
        </p:txBody>
      </p:sp>
      <p:sp>
        <p:nvSpPr>
          <p:cNvPr id="10" name="Freeform 10"/>
          <p:cNvSpPr/>
          <p:nvPr/>
        </p:nvSpPr>
        <p:spPr>
          <a:xfrm>
            <a:off x="2279744" y="1900379"/>
            <a:ext cx="468095" cy="468095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0" y="91440"/>
                </a:moveTo>
                <a:lnTo>
                  <a:pt x="152400" y="0"/>
                </a:lnTo>
                <a:lnTo>
                  <a:pt x="304800" y="91440"/>
                </a:lnTo>
                <a:lnTo>
                  <a:pt x="304800" y="121920"/>
                </a:lnTo>
                <a:lnTo>
                  <a:pt x="0" y="121920"/>
                </a:lnTo>
                <a:lnTo>
                  <a:pt x="0" y="91440"/>
                </a:lnTo>
                <a:close/>
                <a:moveTo>
                  <a:pt x="0" y="274320"/>
                </a:moveTo>
                <a:lnTo>
                  <a:pt x="304800" y="274320"/>
                </a:lnTo>
                <a:lnTo>
                  <a:pt x="304800" y="304800"/>
                </a:lnTo>
                <a:lnTo>
                  <a:pt x="0" y="304800"/>
                </a:lnTo>
                <a:lnTo>
                  <a:pt x="0" y="274320"/>
                </a:lnTo>
                <a:close/>
                <a:moveTo>
                  <a:pt x="30480" y="243840"/>
                </a:moveTo>
                <a:lnTo>
                  <a:pt x="274320" y="243840"/>
                </a:lnTo>
                <a:lnTo>
                  <a:pt x="274320" y="274320"/>
                </a:lnTo>
                <a:lnTo>
                  <a:pt x="30480" y="274320"/>
                </a:lnTo>
                <a:lnTo>
                  <a:pt x="30480" y="243840"/>
                </a:lnTo>
                <a:close/>
                <a:moveTo>
                  <a:pt x="30480" y="121920"/>
                </a:moveTo>
                <a:lnTo>
                  <a:pt x="91440" y="121920"/>
                </a:lnTo>
                <a:lnTo>
                  <a:pt x="91440" y="243840"/>
                </a:lnTo>
                <a:lnTo>
                  <a:pt x="30480" y="243840"/>
                </a:lnTo>
                <a:lnTo>
                  <a:pt x="30480" y="121920"/>
                </a:lnTo>
                <a:close/>
                <a:moveTo>
                  <a:pt x="121920" y="121920"/>
                </a:moveTo>
                <a:lnTo>
                  <a:pt x="182880" y="121920"/>
                </a:lnTo>
                <a:lnTo>
                  <a:pt x="182880" y="243840"/>
                </a:lnTo>
                <a:lnTo>
                  <a:pt x="121920" y="243840"/>
                </a:lnTo>
                <a:lnTo>
                  <a:pt x="121920" y="121920"/>
                </a:lnTo>
                <a:close/>
                <a:moveTo>
                  <a:pt x="213360" y="121920"/>
                </a:moveTo>
                <a:lnTo>
                  <a:pt x="274320" y="121920"/>
                </a:lnTo>
                <a:lnTo>
                  <a:pt x="274320" y="243840"/>
                </a:lnTo>
                <a:lnTo>
                  <a:pt x="213360" y="243840"/>
                </a:lnTo>
                <a:lnTo>
                  <a:pt x="213360" y="121920"/>
                </a:ln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11" name="AutoShape 11"/>
          <p:cNvSpPr/>
          <p:nvPr/>
        </p:nvSpPr>
        <p:spPr>
          <a:xfrm>
            <a:off x="5687481" y="1700108"/>
            <a:ext cx="906737" cy="906737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2" name="AutoShape 12"/>
          <p:cNvSpPr/>
          <p:nvPr/>
        </p:nvSpPr>
        <p:spPr>
          <a:xfrm>
            <a:off x="9324065" y="1700108"/>
            <a:ext cx="906737" cy="906737"/>
          </a:xfrm>
          <a:prstGeom prst="ellipse">
            <a:avLst/>
          </a:prstGeom>
          <a:noFill/>
          <a:ln w="19050">
            <a:solidFill>
              <a:schemeClr val="accent1">
                <a:alpha val="100000"/>
              </a:schemeClr>
            </a:solidFill>
            <a:prstDash val="solid"/>
          </a:ln>
        </p:spPr>
      </p:sp>
      <p:sp>
        <p:nvSpPr>
          <p:cNvPr id="13" name="Freeform 13"/>
          <p:cNvSpPr/>
          <p:nvPr/>
        </p:nvSpPr>
        <p:spPr>
          <a:xfrm>
            <a:off x="5890183" y="1902809"/>
            <a:ext cx="501333" cy="501333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257299" y="240773"/>
                </a:moveTo>
                <a:lnTo>
                  <a:pt x="257299" y="258156"/>
                </a:lnTo>
                <a:lnTo>
                  <a:pt x="47501" y="258156"/>
                </a:lnTo>
                <a:lnTo>
                  <a:pt x="47501" y="240773"/>
                </a:lnTo>
                <a:cubicBezTo>
                  <a:pt x="47501" y="240773"/>
                  <a:pt x="43015" y="231162"/>
                  <a:pt x="67361" y="208112"/>
                </a:cubicBezTo>
                <a:cubicBezTo>
                  <a:pt x="91688" y="185071"/>
                  <a:pt x="88487" y="125511"/>
                  <a:pt x="88487" y="85173"/>
                </a:cubicBezTo>
                <a:cubicBezTo>
                  <a:pt x="88487" y="44834"/>
                  <a:pt x="145142" y="43977"/>
                  <a:pt x="145142" y="43977"/>
                </a:cubicBezTo>
                <a:lnTo>
                  <a:pt x="147085" y="43977"/>
                </a:lnTo>
                <a:cubicBezTo>
                  <a:pt x="147085" y="43996"/>
                  <a:pt x="147085" y="43701"/>
                  <a:pt x="147085" y="37424"/>
                </a:cubicBezTo>
                <a:cubicBezTo>
                  <a:pt x="147085" y="33395"/>
                  <a:pt x="133560" y="18802"/>
                  <a:pt x="133560" y="18802"/>
                </a:cubicBezTo>
                <a:lnTo>
                  <a:pt x="133360" y="9973"/>
                </a:lnTo>
                <a:lnTo>
                  <a:pt x="171555" y="9973"/>
                </a:lnTo>
                <a:lnTo>
                  <a:pt x="171298" y="19136"/>
                </a:lnTo>
                <a:cubicBezTo>
                  <a:pt x="171298" y="19136"/>
                  <a:pt x="156639" y="33719"/>
                  <a:pt x="156639" y="38014"/>
                </a:cubicBezTo>
                <a:cubicBezTo>
                  <a:pt x="156639" y="42167"/>
                  <a:pt x="156639" y="43558"/>
                  <a:pt x="156639" y="43967"/>
                </a:cubicBezTo>
                <a:lnTo>
                  <a:pt x="159658" y="43967"/>
                </a:lnTo>
                <a:cubicBezTo>
                  <a:pt x="159658" y="43967"/>
                  <a:pt x="216313" y="44825"/>
                  <a:pt x="216313" y="85163"/>
                </a:cubicBezTo>
                <a:cubicBezTo>
                  <a:pt x="216313" y="125501"/>
                  <a:pt x="213112" y="185071"/>
                  <a:pt x="237449" y="208121"/>
                </a:cubicBezTo>
                <a:cubicBezTo>
                  <a:pt x="261785" y="231172"/>
                  <a:pt x="257299" y="240773"/>
                  <a:pt x="257299" y="240773"/>
                </a:cubicBezTo>
                <a:close/>
                <a:moveTo>
                  <a:pt x="176327" y="267367"/>
                </a:moveTo>
                <a:cubicBezTo>
                  <a:pt x="176327" y="280559"/>
                  <a:pt x="165640" y="294827"/>
                  <a:pt x="152457" y="294827"/>
                </a:cubicBezTo>
                <a:cubicBezTo>
                  <a:pt x="139275" y="294827"/>
                  <a:pt x="128588" y="280559"/>
                  <a:pt x="128588" y="267367"/>
                </a:cubicBezTo>
                <a:cubicBezTo>
                  <a:pt x="128588" y="267662"/>
                  <a:pt x="176327" y="267062"/>
                  <a:pt x="176327" y="267367"/>
                </a:cubicBezTo>
                <a:close/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  <p:sp>
        <p:nvSpPr>
          <p:cNvPr id="14" name="Freeform 14"/>
          <p:cNvSpPr/>
          <p:nvPr/>
        </p:nvSpPr>
        <p:spPr>
          <a:xfrm>
            <a:off x="9531194" y="1907238"/>
            <a:ext cx="492477" cy="492477"/>
          </a:xfrm>
          <a:custGeom>
            <a:avLst/>
            <a:gdLst/>
            <a:ahLst/>
            <a:cxnLst/>
            <a:rect l="l" t="t" r="r" b="b"/>
            <a:pathLst>
              <a:path w="323850" h="304800">
                <a:moveTo>
                  <a:pt x="265490" y="266700"/>
                </a:moveTo>
                <a:cubicBezTo>
                  <a:pt x="265490" y="266700"/>
                  <a:pt x="318068" y="266757"/>
                  <a:pt x="325450" y="215313"/>
                </a:cubicBezTo>
                <a:cubicBezTo>
                  <a:pt x="328965" y="159058"/>
                  <a:pt x="274625" y="147971"/>
                  <a:pt x="274625" y="147971"/>
                </a:cubicBezTo>
                <a:cubicBezTo>
                  <a:pt x="274625" y="147971"/>
                  <a:pt x="280807" y="64694"/>
                  <a:pt x="204511" y="55197"/>
                </a:cubicBezTo>
                <a:cubicBezTo>
                  <a:pt x="139122" y="48520"/>
                  <a:pt x="119224" y="109290"/>
                  <a:pt x="119224" y="109290"/>
                </a:cubicBezTo>
                <a:cubicBezTo>
                  <a:pt x="119224" y="109290"/>
                  <a:pt x="99527" y="90354"/>
                  <a:pt x="72809" y="105823"/>
                </a:cubicBezTo>
                <a:cubicBezTo>
                  <a:pt x="48892" y="120587"/>
                  <a:pt x="53121" y="147618"/>
                  <a:pt x="53121" y="147618"/>
                </a:cubicBezTo>
                <a:cubicBezTo>
                  <a:pt x="53121" y="147618"/>
                  <a:pt x="0" y="157944"/>
                  <a:pt x="0" y="212084"/>
                </a:cubicBezTo>
                <a:cubicBezTo>
                  <a:pt x="1191" y="266157"/>
                  <a:pt x="57693" y="266700"/>
                  <a:pt x="57693" y="266700"/>
                </a:cubicBezTo>
              </a:path>
            </a:pathLst>
          </a:custGeom>
          <a:solidFill>
            <a:schemeClr val="accent1">
              <a:alpha val="100000"/>
            </a:schemeClr>
          </a:solidFill>
          <a:ln/>
        </p:spPr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管道与立方体操作</a:t>
            </a:r>
          </a:p>
        </p:txBody>
      </p:sp>
      <p:sp>
        <p:nvSpPr>
          <p:cNvPr id="3" name="AutoShape 3"/>
          <p:cNvSpPr/>
          <p:nvPr/>
        </p:nvSpPr>
        <p:spPr>
          <a:xfrm>
            <a:off x="583022" y="2078944"/>
            <a:ext cx="3279719" cy="3992702"/>
          </a:xfrm>
          <a:prstGeom prst="roundRect">
            <a:avLst>
              <a:gd name="adj" fmla="val 9080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id="4" name="TextBox 4"/>
          <p:cNvSpPr txBox="1"/>
          <p:nvPr/>
        </p:nvSpPr>
        <p:spPr>
          <a:xfrm>
            <a:off x="794132" y="2686240"/>
            <a:ext cx="2857500" cy="61912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管道制作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794132" y="3193658"/>
            <a:ext cx="2857500" cy="2641842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C4D的管道工具可以创建出一个管道体。通过调整参数可以制作出不同大小的管道体。同时，C4D的管道工具也支持多种编辑方式，例如，移动、旋转、缩放等。</a:t>
            </a:r>
          </a:p>
        </p:txBody>
      </p:sp>
      <p:sp>
        <p:nvSpPr>
          <p:cNvPr id="6" name="AutoShape 6"/>
          <p:cNvSpPr/>
          <p:nvPr/>
        </p:nvSpPr>
        <p:spPr>
          <a:xfrm>
            <a:off x="890239" y="1711710"/>
            <a:ext cx="734467" cy="734467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7" name="TextBox 7"/>
          <p:cNvSpPr txBox="1"/>
          <p:nvPr/>
        </p:nvSpPr>
        <p:spPr>
          <a:xfrm>
            <a:off x="583022" y="1683380"/>
            <a:ext cx="1348901" cy="791128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0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8" name="AutoShape 8"/>
          <p:cNvSpPr/>
          <p:nvPr/>
        </p:nvSpPr>
        <p:spPr>
          <a:xfrm>
            <a:off x="4375596" y="2078944"/>
            <a:ext cx="3279719" cy="3992702"/>
          </a:xfrm>
          <a:prstGeom prst="roundRect">
            <a:avLst>
              <a:gd name="adj" fmla="val 9080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id="9" name="TextBox 9"/>
          <p:cNvSpPr txBox="1"/>
          <p:nvPr/>
        </p:nvSpPr>
        <p:spPr>
          <a:xfrm>
            <a:off x="4586705" y="2686240"/>
            <a:ext cx="2857500" cy="61912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立方体操作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586705" y="3193658"/>
            <a:ext cx="2857500" cy="2641842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C4D的立方体工具除了可以创建出立方体之外，还可以对立方体进行多种操作，例如，旋转、缩放、移动等。同时，C4D还支持对立方体的多个面进行编辑，例如，改变面的颜色、添加贴图等。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4682812" y="1711710"/>
            <a:ext cx="734467" cy="734467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12" name="TextBox 12"/>
          <p:cNvSpPr txBox="1"/>
          <p:nvPr/>
        </p:nvSpPr>
        <p:spPr>
          <a:xfrm>
            <a:off x="4375596" y="1683380"/>
            <a:ext cx="1348901" cy="791128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0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13" name="AutoShape 13"/>
          <p:cNvSpPr/>
          <p:nvPr/>
        </p:nvSpPr>
        <p:spPr>
          <a:xfrm>
            <a:off x="8168169" y="2078944"/>
            <a:ext cx="3279719" cy="3992702"/>
          </a:xfrm>
          <a:prstGeom prst="roundRect">
            <a:avLst>
              <a:gd name="adj" fmla="val 9080"/>
            </a:avLst>
          </a:prstGeom>
          <a:solidFill>
            <a:schemeClr val="lt2">
              <a:alpha val="80000"/>
            </a:schemeClr>
          </a:solidFill>
          <a:ln/>
        </p:spPr>
      </p:sp>
      <p:sp>
        <p:nvSpPr>
          <p:cNvPr id="14" name="TextBox 14"/>
          <p:cNvSpPr txBox="1"/>
          <p:nvPr/>
        </p:nvSpPr>
        <p:spPr>
          <a:xfrm>
            <a:off x="8379279" y="2686240"/>
            <a:ext cx="2857500" cy="61912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布尔运算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8379279" y="3193658"/>
            <a:ext cx="2857500" cy="2641842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4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与上面提到的例子类似，可以使用布尔运算来制作出一个管道体插入到立方体中的效果。</a:t>
            </a:r>
          </a:p>
        </p:txBody>
      </p:sp>
      <p:sp>
        <p:nvSpPr>
          <p:cNvPr id="16" name="AutoShape 16"/>
          <p:cNvSpPr/>
          <p:nvPr/>
        </p:nvSpPr>
        <p:spPr>
          <a:xfrm>
            <a:off x="8475386" y="1711710"/>
            <a:ext cx="734467" cy="734467"/>
          </a:xfrm>
          <a:prstGeom prst="roundRect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17" name="TextBox 17"/>
          <p:cNvSpPr txBox="1"/>
          <p:nvPr/>
        </p:nvSpPr>
        <p:spPr>
          <a:xfrm>
            <a:off x="8168169" y="1683380"/>
            <a:ext cx="1348901" cy="791128"/>
          </a:xfrm>
          <a:prstGeom prst="rect">
            <a:avLst/>
          </a:prstGeom>
          <a:ln/>
        </p:spPr>
        <p:txBody>
          <a:bodyPr vert="horz" wrap="square" lIns="91440" tIns="45720" rIns="91440" bIns="45720" rtlCol="0" anchor="ctr" anchorCtr="0">
            <a:noAutofit/>
          </a:bodyPr>
          <a:lstStyle/>
          <a:p>
            <a:pPr algn="ctr">
              <a:lnSpc>
                <a:spcPct val="100000"/>
              </a:lnSpc>
              <a:spcBef>
                <a:spcPts val="375"/>
              </a:spcBef>
            </a:pPr>
            <a:r>
              <a:rPr lang="en-US" sz="3000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03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85901" y="1362476"/>
            <a:ext cx="8946338" cy="555784"/>
          </a:xfrm>
          <a:prstGeom prst="rect">
            <a:avLst/>
          </a:prstGeom>
          <a:ln/>
        </p:spPr>
        <p:txBody>
          <a:bodyPr vert="horz" wrap="square" lIns="0" tIns="0" rIns="0" bIns="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克隆工具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1685901" y="2024509"/>
            <a:ext cx="8972550" cy="763780"/>
          </a:xfrm>
          <a:prstGeom prst="rect">
            <a:avLst/>
          </a:prstGeom>
          <a:ln/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C4D的克隆工具可复制对象，生成新对象，二者形状大小相同但顶点数不同。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克隆与连接功能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838598" y="1564792"/>
            <a:ext cx="353467" cy="353467"/>
            <a:chOff x="838598" y="1564792"/>
            <a:chExt cx="353467" cy="353467"/>
          </a:xfrm>
        </p:grpSpPr>
        <p:sp>
          <p:nvSpPr>
            <p:cNvPr id="6" name="AutoShape 6"/>
            <p:cNvSpPr/>
            <p:nvPr/>
          </p:nvSpPr>
          <p:spPr>
            <a:xfrm>
              <a:off x="920082" y="1646276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7" name="AutoShape 7"/>
            <p:cNvSpPr/>
            <p:nvPr/>
          </p:nvSpPr>
          <p:spPr>
            <a:xfrm>
              <a:off x="838598" y="1564792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  <a:ln/>
          </p:spPr>
        </p:sp>
      </p:grpSp>
      <p:sp>
        <p:nvSpPr>
          <p:cNvPr id="8" name="TextBox 8"/>
          <p:cNvSpPr txBox="1"/>
          <p:nvPr/>
        </p:nvSpPr>
        <p:spPr>
          <a:xfrm>
            <a:off x="1685901" y="3189254"/>
            <a:ext cx="8946338" cy="555784"/>
          </a:xfrm>
          <a:prstGeom prst="rect">
            <a:avLst/>
          </a:prstGeom>
          <a:ln/>
        </p:spPr>
        <p:txBody>
          <a:bodyPr vert="horz" wrap="square" lIns="0" tIns="0" rIns="0" bIns="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连接工具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1685901" y="3851288"/>
            <a:ext cx="8972550" cy="763780"/>
          </a:xfrm>
          <a:prstGeom prst="rect">
            <a:avLst/>
          </a:prstGeom>
          <a:ln/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C4D的连接工具能将两个或多个对象合并为一个对象，合并后的对象可具有共同或不同的顶点、边和面。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838598" y="3391571"/>
            <a:ext cx="353467" cy="353467"/>
            <a:chOff x="838598" y="3391571"/>
            <a:chExt cx="353467" cy="353467"/>
          </a:xfrm>
        </p:grpSpPr>
        <p:sp>
          <p:nvSpPr>
            <p:cNvPr id="11" name="AutoShape 11"/>
            <p:cNvSpPr/>
            <p:nvPr/>
          </p:nvSpPr>
          <p:spPr>
            <a:xfrm>
              <a:off x="920082" y="3473055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2" name="AutoShape 12"/>
            <p:cNvSpPr/>
            <p:nvPr/>
          </p:nvSpPr>
          <p:spPr>
            <a:xfrm>
              <a:off x="838598" y="3391571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  <a:ln/>
          </p:spPr>
        </p:sp>
      </p:grpSp>
      <p:sp>
        <p:nvSpPr>
          <p:cNvPr id="13" name="TextBox 13"/>
          <p:cNvSpPr txBox="1"/>
          <p:nvPr/>
        </p:nvSpPr>
        <p:spPr>
          <a:xfrm>
            <a:off x="1685901" y="4975292"/>
            <a:ext cx="8946338" cy="555784"/>
          </a:xfrm>
          <a:prstGeom prst="rect">
            <a:avLst/>
          </a:prstGeom>
          <a:ln/>
        </p:spPr>
        <p:txBody>
          <a:bodyPr vert="horz" wrap="square" lIns="0" tIns="0" rIns="0" bIns="0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应用实例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685901" y="5637325"/>
            <a:ext cx="8972550" cy="763780"/>
          </a:xfrm>
          <a:prstGeom prst="rect">
            <a:avLst/>
          </a:prstGeom>
          <a:ln/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结合克隆和连接功能，可创建如多个立方体连接的模型。首先克隆立方体，再连接它们，最后调整参数和编辑方式以达到预期效果。</a:t>
            </a:r>
          </a:p>
        </p:txBody>
      </p:sp>
      <p:grpSp>
        <p:nvGrpSpPr>
          <p:cNvPr id="15" name="Group 15"/>
          <p:cNvGrpSpPr/>
          <p:nvPr/>
        </p:nvGrpSpPr>
        <p:grpSpPr>
          <a:xfrm>
            <a:off x="838598" y="5177608"/>
            <a:ext cx="353467" cy="353467"/>
            <a:chOff x="838598" y="5177608"/>
            <a:chExt cx="353467" cy="353467"/>
          </a:xfrm>
        </p:grpSpPr>
        <p:sp>
          <p:nvSpPr>
            <p:cNvPr id="16" name="AutoShape 16"/>
            <p:cNvSpPr/>
            <p:nvPr/>
          </p:nvSpPr>
          <p:spPr>
            <a:xfrm>
              <a:off x="920082" y="5259092"/>
              <a:ext cx="190500" cy="190500"/>
            </a:xfrm>
            <a:prstGeom prst="ellipse">
              <a:avLst/>
            </a:prstGeom>
            <a:solidFill>
              <a:schemeClr val="accent1">
                <a:alpha val="100000"/>
              </a:schemeClr>
            </a:solidFill>
            <a:ln/>
          </p:spPr>
        </p:sp>
        <p:sp>
          <p:nvSpPr>
            <p:cNvPr id="17" name="AutoShape 17"/>
            <p:cNvSpPr/>
            <p:nvPr/>
          </p:nvSpPr>
          <p:spPr>
            <a:xfrm>
              <a:off x="838598" y="5177608"/>
              <a:ext cx="353467" cy="353467"/>
            </a:xfrm>
            <a:prstGeom prst="ellipse">
              <a:avLst/>
            </a:prstGeom>
            <a:solidFill>
              <a:schemeClr val="accent1">
                <a:alpha val="16000"/>
              </a:schemeClr>
            </a:solidFill>
            <a:ln/>
          </p:spPr>
        </p:sp>
      </p:grpSp>
      <p:cxnSp>
        <p:nvCxnSpPr>
          <p:cNvPr id="18" name="Connector 18"/>
          <p:cNvCxnSpPr/>
          <p:nvPr/>
        </p:nvCxnSpPr>
        <p:spPr>
          <a:xfrm>
            <a:off x="1015332" y="1728028"/>
            <a:ext cx="0" cy="5214957"/>
          </a:xfrm>
          <a:prstGeom prst="line">
            <a:avLst/>
          </a:prstGeom>
          <a:ln w="19050">
            <a:solidFill>
              <a:schemeClr val="accent1"/>
            </a:solidFill>
            <a:prstDash val="dash"/>
            <a:headEnd type="none"/>
            <a:tailEnd type="triangle"/>
          </a:ln>
        </p:spPr>
        <p:style>
          <a:lnRef idx="0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轮子与滑板制作</a:t>
            </a:r>
          </a:p>
        </p:txBody>
      </p:sp>
      <p:sp>
        <p:nvSpPr>
          <p:cNvPr id="3" name="AutoShape 3"/>
          <p:cNvSpPr/>
          <p:nvPr/>
        </p:nvSpPr>
        <p:spPr>
          <a:xfrm>
            <a:off x="8195884" y="1659500"/>
            <a:ext cx="3370667" cy="4373333"/>
          </a:xfrm>
          <a:prstGeom prst="roundRect">
            <a:avLst>
              <a:gd name="adj" fmla="val 7173"/>
            </a:avLst>
          </a:prstGeom>
          <a:solidFill>
            <a:schemeClr val="lt2">
              <a:alpha val="80000"/>
            </a:schemeClr>
          </a:solidFill>
          <a:ln/>
        </p:spPr>
      </p:sp>
      <p:cxnSp>
        <p:nvCxnSpPr>
          <p:cNvPr id="4" name="Connector 4"/>
          <p:cNvCxnSpPr/>
          <p:nvPr/>
        </p:nvCxnSpPr>
        <p:spPr>
          <a:xfrm>
            <a:off x="0" y="0"/>
            <a:ext cx="0" cy="0"/>
          </a:xfrm>
          <a:prstGeom prst="line">
            <a:avLst/>
          </a:prstGeom>
          <a:ln w="9525">
            <a:solidFill>
              <a:srgbClr val="000000"/>
            </a:solidFill>
          </a:ln>
        </p:spPr>
      </p:cxnSp>
      <p:sp>
        <p:nvSpPr>
          <p:cNvPr id="5" name="TextBox 5"/>
          <p:cNvSpPr txBox="1"/>
          <p:nvPr/>
        </p:nvSpPr>
        <p:spPr>
          <a:xfrm>
            <a:off x="8309592" y="1899496"/>
            <a:ext cx="3143250" cy="685800"/>
          </a:xfrm>
          <a:prstGeom prst="rect">
            <a:avLst/>
          </a:prstGeom>
          <a:ln/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案例分析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8381030" y="2813949"/>
            <a:ext cx="3000375" cy="2835411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可以使用轮子和滑板工具来制作出一个轮式滑板的模型效果。首先，使用轮子工具创建一个轮子模型和一个滑板模型。然后，使用连接工具将这两个模型连接成一个对象。最后，通过调整参数和编辑方式来制作出最终的模型效果。</a:t>
            </a:r>
          </a:p>
        </p:txBody>
      </p:sp>
      <p:sp>
        <p:nvSpPr>
          <p:cNvPr id="7" name="AutoShape 7"/>
          <p:cNvSpPr/>
          <p:nvPr/>
        </p:nvSpPr>
        <p:spPr>
          <a:xfrm>
            <a:off x="4410667" y="1659500"/>
            <a:ext cx="3370667" cy="4373333"/>
          </a:xfrm>
          <a:prstGeom prst="roundRect">
            <a:avLst>
              <a:gd name="adj" fmla="val 7173"/>
            </a:avLst>
          </a:prstGeom>
          <a:solidFill>
            <a:schemeClr val="lt2">
              <a:alpha val="80000"/>
            </a:schemeClr>
          </a:solidFill>
          <a:ln/>
        </p:spPr>
      </p:sp>
      <p:cxnSp>
        <p:nvCxnSpPr>
          <p:cNvPr id="8" name="Connector 8"/>
          <p:cNvCxnSpPr/>
          <p:nvPr/>
        </p:nvCxnSpPr>
        <p:spPr>
          <a:xfrm>
            <a:off x="0" y="0"/>
            <a:ext cx="0" cy="0"/>
          </a:xfrm>
          <a:prstGeom prst="line">
            <a:avLst/>
          </a:prstGeom>
          <a:ln w="9525">
            <a:solidFill>
              <a:srgbClr val="000000"/>
            </a:solidFill>
          </a:ln>
        </p:spPr>
      </p:cxnSp>
      <p:sp>
        <p:nvSpPr>
          <p:cNvPr id="9" name="TextBox 9"/>
          <p:cNvSpPr txBox="1"/>
          <p:nvPr/>
        </p:nvSpPr>
        <p:spPr>
          <a:xfrm>
            <a:off x="4524375" y="1899496"/>
            <a:ext cx="3143250" cy="685800"/>
          </a:xfrm>
          <a:prstGeom prst="rect">
            <a:avLst/>
          </a:prstGeom>
          <a:ln/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滑板制作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595813" y="2813949"/>
            <a:ext cx="3000375" cy="2835411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C4D的滑板工具可以创建出一个滑板模型。与轮子制作类似，可以通过调整参数来制作出不同大小、形状和颜色的滑板。同时，C4D的滑板工具也支持多种编辑方式，例如，移动、旋转、缩放等。</a:t>
            </a:r>
          </a:p>
        </p:txBody>
      </p:sp>
      <p:sp>
        <p:nvSpPr>
          <p:cNvPr id="11" name="AutoShape 11"/>
          <p:cNvSpPr/>
          <p:nvPr/>
        </p:nvSpPr>
        <p:spPr>
          <a:xfrm>
            <a:off x="625449" y="1659500"/>
            <a:ext cx="3370667" cy="4373333"/>
          </a:xfrm>
          <a:prstGeom prst="roundRect">
            <a:avLst>
              <a:gd name="adj" fmla="val 7173"/>
            </a:avLst>
          </a:prstGeom>
          <a:solidFill>
            <a:schemeClr val="lt2">
              <a:alpha val="80000"/>
            </a:schemeClr>
          </a:solidFill>
          <a:ln/>
        </p:spPr>
      </p:sp>
      <p:cxnSp>
        <p:nvCxnSpPr>
          <p:cNvPr id="12" name="Connector 12"/>
          <p:cNvCxnSpPr/>
          <p:nvPr/>
        </p:nvCxnSpPr>
        <p:spPr>
          <a:xfrm>
            <a:off x="0" y="0"/>
            <a:ext cx="0" cy="0"/>
          </a:xfrm>
          <a:prstGeom prst="line">
            <a:avLst/>
          </a:prstGeom>
          <a:ln w="9525">
            <a:solidFill>
              <a:srgbClr val="000000"/>
            </a:solidFill>
          </a:ln>
        </p:spPr>
      </p:cxnSp>
      <p:sp>
        <p:nvSpPr>
          <p:cNvPr id="13" name="TextBox 13"/>
          <p:cNvSpPr txBox="1"/>
          <p:nvPr/>
        </p:nvSpPr>
        <p:spPr>
          <a:xfrm>
            <a:off x="739158" y="1899496"/>
            <a:ext cx="3143250" cy="6858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轮子制作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10595" y="2813949"/>
            <a:ext cx="3000375" cy="2835411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 algn="ct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C4D的轮子工具可以创建出一个轮子模型。通过调整参数可以制作出不同大小、形状和颜色的轮子。同时，C4D的轮子工具还支持多种编辑方式，例如，移动、旋转、缩放等。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4963" y="2034175"/>
            <a:ext cx="5829300" cy="781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用于创建和编辑材质，包含材质库和材质属性区，支持调整参数和属性。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54963" y="1575832"/>
            <a:ext cx="5829300" cy="400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材质编辑器功能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54963" y="3530045"/>
            <a:ext cx="5829300" cy="781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包括全局光照、颜色校正、环境吸收等参数，还支持物理天空和时间线设置，以控制渲染时间和效果。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54963" y="3071702"/>
            <a:ext cx="5829300" cy="400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渲染设置内容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54963" y="5118981"/>
            <a:ext cx="5829300" cy="781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以金属质感为例，先选择金属球体模型，然后在材质编辑器中创建并调整金属材质参数，最后通过渲染设置完成效果输出。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54963" y="4660638"/>
            <a:ext cx="5829300" cy="400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材质效果制作流程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738931" y="1450035"/>
            <a:ext cx="4792980" cy="4792980"/>
          </a:xfrm>
          <a:prstGeom prst="ellipse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材质与渲染设置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70021" y="1411090"/>
            <a:ext cx="2051957" cy="1842306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8000" b="1">
                <a:solidFill>
                  <a:srgbClr val="B3CEFF">
                    <a:alpha val="100000"/>
                  </a:srgbClr>
                </a:solidFill>
                <a:highlight>
                  <a:srgbClr val="000000">
                    <a:alpha val="0"/>
                  </a:srgbClr>
                </a:highlight>
                <a:latin typeface="Microsoft Yahei"/>
                <a:ea typeface="Microsoft Yahei"/>
                <a:cs typeface="Microsoft Yahei"/>
              </a:rPr>
              <a:t>01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853596" y="3253396"/>
            <a:ext cx="10484808" cy="1798058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4500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引言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>
            <a:alphaModFix/>
          </a:blip>
          <a:srcRect l="20667" r="20667"/>
          <a:stretch>
            <a:fillRect/>
          </a:stretch>
        </p:blipFill>
        <p:spPr>
          <a:xfrm>
            <a:off x="476023" y="1726817"/>
            <a:ext cx="4434841" cy="4434841"/>
          </a:xfrm>
          <a:prstGeom prst="roundRect">
            <a:avLst/>
          </a:prstGeom>
        </p:spPr>
      </p:pic>
      <p:sp>
        <p:nvSpPr>
          <p:cNvPr id="3" name="TextBox 3"/>
          <p:cNvSpPr txBox="1"/>
          <p:nvPr/>
        </p:nvSpPr>
        <p:spPr>
          <a:xfrm>
            <a:off x="5562187" y="4881292"/>
            <a:ext cx="6000750" cy="711336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视图窗口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5267801" y="5523753"/>
            <a:ext cx="6477000" cy="914400"/>
          </a:xfrm>
          <a:prstGeom prst="rect">
            <a:avLst/>
          </a:prstGeom>
          <a:ln/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C4D的视图窗口是用户与软件交互的主要界面，它提供了多种视图模式，如透视视图、正视图、侧视图等，方便用户从各个角度观察模型。</a:t>
            </a:r>
          </a:p>
        </p:txBody>
      </p:sp>
      <p:sp>
        <p:nvSpPr>
          <p:cNvPr id="5" name="AutoShape 5"/>
          <p:cNvSpPr/>
          <p:nvPr/>
        </p:nvSpPr>
        <p:spPr>
          <a:xfrm>
            <a:off x="5267801" y="1835975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6" name="TextBox 6"/>
          <p:cNvSpPr txBox="1"/>
          <p:nvPr/>
        </p:nvSpPr>
        <p:spPr>
          <a:xfrm>
            <a:off x="5562187" y="1621998"/>
            <a:ext cx="6000750" cy="666079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用户界面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5267801" y="2234038"/>
            <a:ext cx="6477000" cy="914400"/>
          </a:xfrm>
          <a:prstGeom prst="rect">
            <a:avLst/>
          </a:prstGeom>
          <a:ln/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C4D的用户界面包括菜单栏、工具栏、属性栏、视图窗口等，这些组件共同协作，帮助用户快速掌握软件操作。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5562187" y="3262274"/>
            <a:ext cx="6000750" cy="697555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基本操作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5267801" y="3896612"/>
            <a:ext cx="6477000" cy="914400"/>
          </a:xfrm>
          <a:prstGeom prst="rect">
            <a:avLst/>
          </a:prstGeom>
          <a:ln/>
        </p:spPr>
        <p:txBody>
          <a:bodyPr vert="horz" wrap="square" lIns="0" tIns="0" rIns="0" bIns="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C4D的基本操作包括创建对象、调整参数、复制粘贴、查看渲染等，这些操作可以通过菜单命令、工具栏按钮、快捷键等方式实现。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C4D界面与基本操作</a:t>
            </a:r>
          </a:p>
        </p:txBody>
      </p:sp>
      <p:sp>
        <p:nvSpPr>
          <p:cNvPr id="11" name="AutoShape 11"/>
          <p:cNvSpPr/>
          <p:nvPr/>
        </p:nvSpPr>
        <p:spPr>
          <a:xfrm>
            <a:off x="5267801" y="3491989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12" name="AutoShape 12"/>
          <p:cNvSpPr/>
          <p:nvPr/>
        </p:nvSpPr>
        <p:spPr>
          <a:xfrm>
            <a:off x="5267801" y="5117897"/>
            <a:ext cx="238125" cy="238125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374316" y="3045252"/>
            <a:ext cx="9429750" cy="1656361"/>
          </a:xfrm>
          <a:prstGeom prst="roundRect">
            <a:avLst>
              <a:gd name="adj" fmla="val 16667"/>
            </a:avLst>
          </a:prstGeom>
          <a:gradFill>
            <a:gsLst>
              <a:gs pos="100000">
                <a:schemeClr val="lt2">
                  <a:alpha val="100000"/>
                </a:schemeClr>
              </a:gs>
              <a:gs pos="0">
                <a:schemeClr val="lt1">
                  <a:alpha val="100000"/>
                </a:schemeClr>
              </a:gs>
            </a:gsLst>
            <a:lin ang="0"/>
          </a:gradFill>
          <a:ln/>
        </p:spPr>
      </p:sp>
      <p:sp>
        <p:nvSpPr>
          <p:cNvPr id="3" name="AutoShape 3"/>
          <p:cNvSpPr/>
          <p:nvPr/>
        </p:nvSpPr>
        <p:spPr>
          <a:xfrm>
            <a:off x="1374316" y="4823279"/>
            <a:ext cx="9429750" cy="1656361"/>
          </a:xfrm>
          <a:prstGeom prst="roundRect">
            <a:avLst>
              <a:gd name="adj" fmla="val 16667"/>
            </a:avLst>
          </a:prstGeom>
          <a:gradFill>
            <a:gsLst>
              <a:gs pos="0">
                <a:schemeClr val="lt2">
                  <a:alpha val="100000"/>
                </a:schemeClr>
              </a:gs>
              <a:gs pos="100000">
                <a:schemeClr val="lt1">
                  <a:alpha val="100000"/>
                </a:schemeClr>
              </a:gs>
            </a:gsLst>
            <a:lin ang="0"/>
          </a:gradFill>
          <a:ln/>
        </p:spPr>
      </p:sp>
      <p:sp>
        <p:nvSpPr>
          <p:cNvPr id="4" name="AutoShape 4"/>
          <p:cNvSpPr/>
          <p:nvPr/>
        </p:nvSpPr>
        <p:spPr>
          <a:xfrm>
            <a:off x="1374316" y="1267225"/>
            <a:ext cx="9429750" cy="1656361"/>
          </a:xfrm>
          <a:prstGeom prst="roundRect">
            <a:avLst>
              <a:gd name="adj" fmla="val 16667"/>
            </a:avLst>
          </a:prstGeom>
          <a:gradFill>
            <a:gsLst>
              <a:gs pos="0">
                <a:schemeClr val="lt2">
                  <a:alpha val="100000"/>
                </a:schemeClr>
              </a:gs>
              <a:gs pos="100000">
                <a:schemeClr val="lt1">
                  <a:alpha val="100000"/>
                </a:schemeClr>
              </a:gs>
            </a:gsLst>
            <a:lin ang="0"/>
          </a:gradFill>
          <a:ln/>
        </p:spPr>
      </p:sp>
      <p:sp>
        <p:nvSpPr>
          <p:cNvPr id="5" name="AutoShape 5"/>
          <p:cNvSpPr/>
          <p:nvPr/>
        </p:nvSpPr>
        <p:spPr>
          <a:xfrm>
            <a:off x="987242" y="5246342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6" name="Freeform 6"/>
          <p:cNvSpPr/>
          <p:nvPr/>
        </p:nvSpPr>
        <p:spPr>
          <a:xfrm>
            <a:off x="1115389" y="5374489"/>
            <a:ext cx="553940" cy="553940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90033" y="152400"/>
                </a:moveTo>
                <a:cubicBezTo>
                  <a:pt x="190033" y="90992"/>
                  <a:pt x="221771" y="56493"/>
                  <a:pt x="221771" y="56493"/>
                </a:cubicBezTo>
                <a:cubicBezTo>
                  <a:pt x="221771" y="56493"/>
                  <a:pt x="193758" y="33766"/>
                  <a:pt x="151924" y="33766"/>
                </a:cubicBezTo>
                <a:cubicBezTo>
                  <a:pt x="110090" y="33766"/>
                  <a:pt x="82067" y="56512"/>
                  <a:pt x="82067" y="56512"/>
                </a:cubicBezTo>
                <a:cubicBezTo>
                  <a:pt x="82067" y="56512"/>
                  <a:pt x="114376" y="82753"/>
                  <a:pt x="114376" y="152400"/>
                </a:cubicBezTo>
                <a:cubicBezTo>
                  <a:pt x="114376" y="219608"/>
                  <a:pt x="81858" y="248145"/>
                  <a:pt x="81858" y="248145"/>
                </a:cubicBezTo>
                <a:cubicBezTo>
                  <a:pt x="81858" y="248145"/>
                  <a:pt x="115662" y="271034"/>
                  <a:pt x="151924" y="271034"/>
                </a:cubicBezTo>
                <a:cubicBezTo>
                  <a:pt x="189043" y="271034"/>
                  <a:pt x="221799" y="248269"/>
                  <a:pt x="221799" y="248269"/>
                </a:cubicBezTo>
                <a:cubicBezTo>
                  <a:pt x="221799" y="248269"/>
                  <a:pt x="190033" y="218503"/>
                  <a:pt x="190033" y="152400"/>
                </a:cubicBezTo>
                <a:close/>
                <a:moveTo>
                  <a:pt x="74095" y="62789"/>
                </a:moveTo>
                <a:cubicBezTo>
                  <a:pt x="74095" y="62789"/>
                  <a:pt x="34633" y="86839"/>
                  <a:pt x="34633" y="152800"/>
                </a:cubicBezTo>
                <a:cubicBezTo>
                  <a:pt x="34633" y="218751"/>
                  <a:pt x="74533" y="240335"/>
                  <a:pt x="74533" y="240335"/>
                </a:cubicBezTo>
                <a:cubicBezTo>
                  <a:pt x="74533" y="240335"/>
                  <a:pt x="103613" y="218742"/>
                  <a:pt x="103613" y="152800"/>
                </a:cubicBezTo>
                <a:cubicBezTo>
                  <a:pt x="103613" y="86839"/>
                  <a:pt x="74095" y="62789"/>
                  <a:pt x="74095" y="62789"/>
                </a:cubicBezTo>
                <a:close/>
                <a:moveTo>
                  <a:pt x="229753" y="64570"/>
                </a:moveTo>
                <a:cubicBezTo>
                  <a:pt x="229753" y="64570"/>
                  <a:pt x="200244" y="86839"/>
                  <a:pt x="200244" y="152800"/>
                </a:cubicBezTo>
                <a:cubicBezTo>
                  <a:pt x="200244" y="218751"/>
                  <a:pt x="229305" y="240335"/>
                  <a:pt x="229305" y="240335"/>
                </a:cubicBezTo>
                <a:cubicBezTo>
                  <a:pt x="229305" y="240335"/>
                  <a:pt x="270158" y="218742"/>
                  <a:pt x="270158" y="152800"/>
                </a:cubicBezTo>
                <a:cubicBezTo>
                  <a:pt x="270158" y="86839"/>
                  <a:pt x="229753" y="64570"/>
                  <a:pt x="229753" y="6457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7" name="AutoShape 7"/>
          <p:cNvSpPr/>
          <p:nvPr/>
        </p:nvSpPr>
        <p:spPr>
          <a:xfrm>
            <a:off x="10373288" y="3468315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8" name="AutoShape 8"/>
          <p:cNvSpPr/>
          <p:nvPr/>
        </p:nvSpPr>
        <p:spPr>
          <a:xfrm>
            <a:off x="987242" y="1690288"/>
            <a:ext cx="810236" cy="810236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9" name="Freeform 9"/>
          <p:cNvSpPr/>
          <p:nvPr/>
        </p:nvSpPr>
        <p:spPr>
          <a:xfrm>
            <a:off x="1171659" y="1892749"/>
            <a:ext cx="405314" cy="40531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73841" y="122930"/>
                </a:moveTo>
                <a:cubicBezTo>
                  <a:pt x="179718" y="102937"/>
                  <a:pt x="177232" y="81020"/>
                  <a:pt x="166392" y="62665"/>
                </a:cubicBezTo>
                <a:cubicBezTo>
                  <a:pt x="166630" y="62998"/>
                  <a:pt x="62770" y="167697"/>
                  <a:pt x="62027" y="167040"/>
                </a:cubicBezTo>
                <a:cubicBezTo>
                  <a:pt x="80077" y="177698"/>
                  <a:pt x="101994" y="180699"/>
                  <a:pt x="121720" y="175193"/>
                </a:cubicBezTo>
                <a:cubicBezTo>
                  <a:pt x="121577" y="174689"/>
                  <a:pt x="173422" y="122853"/>
                  <a:pt x="173841" y="122930"/>
                </a:cubicBezTo>
                <a:close/>
                <a:moveTo>
                  <a:pt x="155315" y="45968"/>
                </a:moveTo>
                <a:cubicBezTo>
                  <a:pt x="141322" y="32175"/>
                  <a:pt x="121301" y="22822"/>
                  <a:pt x="100127" y="22822"/>
                </a:cubicBezTo>
                <a:cubicBezTo>
                  <a:pt x="57331" y="22822"/>
                  <a:pt x="22631" y="57607"/>
                  <a:pt x="22631" y="100508"/>
                </a:cubicBezTo>
                <a:cubicBezTo>
                  <a:pt x="22631" y="121444"/>
                  <a:pt x="32156" y="141713"/>
                  <a:pt x="45587" y="155686"/>
                </a:cubicBezTo>
                <a:cubicBezTo>
                  <a:pt x="45615" y="155686"/>
                  <a:pt x="154657" y="46863"/>
                  <a:pt x="155315" y="45968"/>
                </a:cubicBezTo>
                <a:close/>
                <a:moveTo>
                  <a:pt x="264909" y="252089"/>
                </a:moveTo>
                <a:cubicBezTo>
                  <a:pt x="264909" y="252089"/>
                  <a:pt x="267443" y="230200"/>
                  <a:pt x="261128" y="223885"/>
                </a:cubicBezTo>
                <a:cubicBezTo>
                  <a:pt x="260709" y="223466"/>
                  <a:pt x="188300" y="135065"/>
                  <a:pt x="188300" y="135065"/>
                </a:cubicBezTo>
                <a:lnTo>
                  <a:pt x="134417" y="188947"/>
                </a:lnTo>
                <a:lnTo>
                  <a:pt x="222818" y="262185"/>
                </a:lnTo>
                <a:cubicBezTo>
                  <a:pt x="228714" y="268919"/>
                  <a:pt x="251441" y="265557"/>
                  <a:pt x="251441" y="265557"/>
                </a:cubicBezTo>
                <a:lnTo>
                  <a:pt x="269538" y="281978"/>
                </a:lnTo>
                <a:lnTo>
                  <a:pt x="282169" y="269348"/>
                </a:lnTo>
                <a:lnTo>
                  <a:pt x="264909" y="25208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10" name="Freeform 10"/>
          <p:cNvSpPr/>
          <p:nvPr/>
        </p:nvSpPr>
        <p:spPr>
          <a:xfrm>
            <a:off x="10569897" y="3661311"/>
            <a:ext cx="424244" cy="424244"/>
          </a:xfrm>
          <a:custGeom>
            <a:avLst/>
            <a:gdLst/>
            <a:ahLst/>
            <a:cxnLst/>
            <a:rect l="l" t="t" r="r" b="b"/>
            <a:pathLst>
              <a:path w="304800" h="304800">
                <a:moveTo>
                  <a:pt x="167640" y="106680"/>
                </a:moveTo>
                <a:lnTo>
                  <a:pt x="189586" y="139598"/>
                </a:lnTo>
                <a:cubicBezTo>
                  <a:pt x="194310" y="146761"/>
                  <a:pt x="204978" y="152400"/>
                  <a:pt x="213512" y="152400"/>
                </a:cubicBezTo>
                <a:lnTo>
                  <a:pt x="259080" y="152400"/>
                </a:lnTo>
                <a:lnTo>
                  <a:pt x="259080" y="121920"/>
                </a:lnTo>
                <a:lnTo>
                  <a:pt x="213360" y="121920"/>
                </a:lnTo>
                <a:lnTo>
                  <a:pt x="191414" y="89002"/>
                </a:lnTo>
                <a:cubicBezTo>
                  <a:pt x="185452" y="80686"/>
                  <a:pt x="178394" y="73628"/>
                  <a:pt x="170345" y="67847"/>
                </a:cubicBezTo>
                <a:lnTo>
                  <a:pt x="170069" y="67666"/>
                </a:lnTo>
                <a:lnTo>
                  <a:pt x="149952" y="54254"/>
                </a:lnTo>
                <a:cubicBezTo>
                  <a:pt x="146104" y="51911"/>
                  <a:pt x="141446" y="50521"/>
                  <a:pt x="136465" y="50521"/>
                </a:cubicBezTo>
                <a:cubicBezTo>
                  <a:pt x="131912" y="50521"/>
                  <a:pt x="127635" y="51683"/>
                  <a:pt x="123911" y="53721"/>
                </a:cubicBezTo>
                <a:lnTo>
                  <a:pt x="124044" y="53654"/>
                </a:lnTo>
                <a:lnTo>
                  <a:pt x="60950" y="91450"/>
                </a:lnTo>
                <a:lnTo>
                  <a:pt x="60950" y="167650"/>
                </a:lnTo>
                <a:lnTo>
                  <a:pt x="91430" y="167650"/>
                </a:lnTo>
                <a:lnTo>
                  <a:pt x="91430" y="106690"/>
                </a:lnTo>
                <a:lnTo>
                  <a:pt x="121910" y="91450"/>
                </a:lnTo>
                <a:lnTo>
                  <a:pt x="76190" y="304810"/>
                </a:lnTo>
                <a:lnTo>
                  <a:pt x="106670" y="304810"/>
                </a:lnTo>
                <a:lnTo>
                  <a:pt x="142484" y="188224"/>
                </a:lnTo>
                <a:lnTo>
                  <a:pt x="167630" y="213370"/>
                </a:lnTo>
                <a:lnTo>
                  <a:pt x="167630" y="304810"/>
                </a:lnTo>
                <a:lnTo>
                  <a:pt x="198110" y="304810"/>
                </a:lnTo>
                <a:lnTo>
                  <a:pt x="198110" y="182890"/>
                </a:lnTo>
                <a:lnTo>
                  <a:pt x="156962" y="141742"/>
                </a:lnTo>
                <a:lnTo>
                  <a:pt x="167630" y="106690"/>
                </a:lnTo>
                <a:close/>
                <a:moveTo>
                  <a:pt x="182880" y="60960"/>
                </a:moveTo>
                <a:cubicBezTo>
                  <a:pt x="199711" y="60960"/>
                  <a:pt x="213360" y="47311"/>
                  <a:pt x="213360" y="30480"/>
                </a:cubicBezTo>
                <a:cubicBezTo>
                  <a:pt x="213360" y="13649"/>
                  <a:pt x="199711" y="0"/>
                  <a:pt x="182880" y="0"/>
                </a:cubicBezTo>
                <a:lnTo>
                  <a:pt x="182880" y="0"/>
                </a:lnTo>
                <a:cubicBezTo>
                  <a:pt x="166049" y="0"/>
                  <a:pt x="152400" y="13649"/>
                  <a:pt x="152400" y="30480"/>
                </a:cubicBezTo>
                <a:cubicBezTo>
                  <a:pt x="152400" y="47311"/>
                  <a:pt x="166049" y="60960"/>
                  <a:pt x="182880" y="60960"/>
                </a:cubicBezTo>
                <a:lnTo>
                  <a:pt x="182880" y="6096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/>
        </p:spPr>
      </p:sp>
      <p:sp>
        <p:nvSpPr>
          <p:cNvPr id="11" name="TextBox 11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软件升级与功能优化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986545" y="1423391"/>
            <a:ext cx="8201025" cy="57150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软件升级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986545" y="1881734"/>
            <a:ext cx="8201025" cy="781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C4D公司经常发布新的版本，这些版本通常会增加新的功能、修复一些bug，并优化用户界面和性能。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31680" y="3229780"/>
            <a:ext cx="8201025" cy="57150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 algn="r"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功能优化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1931680" y="3688123"/>
            <a:ext cx="8201025" cy="781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r"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C4D的新版本通常会增加一些新的工具和插件，例如NURBS工具、PolyNet工具等，这些工具和插件可以帮助用户更方便地创建和编辑模型。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931680" y="4882435"/>
            <a:ext cx="8201025" cy="57150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性能提升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931680" y="5340777"/>
            <a:ext cx="8201025" cy="781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随着硬件技术的发展，C4D的新版本在渲染速度和图像质量方面也有了显著的提升，这使得用户能够更快地得到高质量的渲染结果。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23312" y="1743101"/>
            <a:ext cx="3394942" cy="1865457"/>
          </a:xfrm>
          <a:prstGeom prst="rect">
            <a:avLst/>
          </a:prstGeom>
        </p:spPr>
      </p:pic>
      <p:sp>
        <p:nvSpPr>
          <p:cNvPr id="3" name="AutoShape 3"/>
          <p:cNvSpPr/>
          <p:nvPr/>
        </p:nvSpPr>
        <p:spPr>
          <a:xfrm>
            <a:off x="623312" y="3209213"/>
            <a:ext cx="3394942" cy="2857500"/>
          </a:xfrm>
          <a:prstGeom prst="roundRect">
            <a:avLst>
              <a:gd name="adj" fmla="val 7195"/>
            </a:avLst>
          </a:prstGeom>
          <a:solidFill>
            <a:srgbClr val="FFFFFF">
              <a:alpha val="100000"/>
            </a:srgbClr>
          </a:solidFill>
          <a:ln/>
          <a:effectLst>
            <a:outerShdw blurRad="342900">
              <a:srgbClr val="000000">
                <a:alpha val="5000"/>
              </a:srgbClr>
            </a:outerShdw>
          </a:effectLst>
        </p:spPr>
      </p:sp>
      <p:pic>
        <p:nvPicPr>
          <p:cNvPr id="4" name="Picture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8189230" y="1775853"/>
            <a:ext cx="3394942" cy="1865457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8189230" y="3209213"/>
            <a:ext cx="3394942" cy="2857500"/>
          </a:xfrm>
          <a:prstGeom prst="roundRect">
            <a:avLst>
              <a:gd name="adj" fmla="val 7195"/>
            </a:avLst>
          </a:prstGeom>
          <a:solidFill>
            <a:srgbClr val="FFFFFF">
              <a:alpha val="100000"/>
            </a:srgbClr>
          </a:solidFill>
          <a:ln/>
          <a:effectLst>
            <a:outerShdw blurRad="342900">
              <a:srgbClr val="000000">
                <a:alpha val="5000"/>
              </a:srgbClr>
            </a:outerShdw>
          </a:effectLst>
        </p:spPr>
      </p:sp>
      <p:sp>
        <p:nvSpPr>
          <p:cNvPr id="6" name="TextBox 6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工具架与常用工具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729057" y="3453550"/>
            <a:ext cx="3183452" cy="559238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工具架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11743" y="4164695"/>
            <a:ext cx="3018080" cy="1613061"/>
          </a:xfrm>
          <a:prstGeom prst="rect">
            <a:avLst/>
          </a:prstGeom>
          <a:ln/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Microsoft Yahei"/>
                <a:ea typeface="Microsoft Yahei"/>
                <a:cs typeface="Microsoft Yahei"/>
              </a:rPr>
              <a:t>C4D的工具架是一个非常重要的界面，它包含了创建对象、编辑模型、添加材质等常用工具的图标。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405937" y="1779196"/>
            <a:ext cx="3394942" cy="1865457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405937" y="3209213"/>
            <a:ext cx="3394942" cy="2857500"/>
          </a:xfrm>
          <a:prstGeom prst="roundRect">
            <a:avLst>
              <a:gd name="adj" fmla="val 7195"/>
            </a:avLst>
          </a:prstGeom>
          <a:solidFill>
            <a:srgbClr val="FFFFFF">
              <a:alpha val="100000"/>
            </a:srgbClr>
          </a:solidFill>
          <a:ln/>
          <a:effectLst>
            <a:outerShdw blurRad="342900">
              <a:srgbClr val="000000">
                <a:alpha val="5000"/>
              </a:srgbClr>
            </a:outerShdw>
          </a:effectLst>
        </p:spPr>
      </p:sp>
      <p:sp>
        <p:nvSpPr>
          <p:cNvPr id="11" name="TextBox 11"/>
          <p:cNvSpPr txBox="1"/>
          <p:nvPr/>
        </p:nvSpPr>
        <p:spPr>
          <a:xfrm>
            <a:off x="4511682" y="3453550"/>
            <a:ext cx="3183452" cy="559238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常用工具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8294976" y="3453550"/>
            <a:ext cx="3183452" cy="559238"/>
          </a:xfrm>
          <a:prstGeom prst="rect">
            <a:avLst/>
          </a:prstGeom>
          <a:ln/>
        </p:spPr>
        <p:txBody>
          <a:bodyPr vert="horz" wrap="square" lIns="66008" tIns="33052" rIns="66008" bIns="33052" rtlCol="0" anchor="ctr" anchorCtr="0">
            <a:no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自定义工具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594368" y="4164695"/>
            <a:ext cx="3018080" cy="1613061"/>
          </a:xfrm>
          <a:prstGeom prst="rect">
            <a:avLst/>
          </a:prstGeom>
          <a:ln/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Microsoft Yahei"/>
                <a:ea typeface="Microsoft Yahei"/>
                <a:cs typeface="Microsoft Yahei"/>
              </a:rPr>
              <a:t>C4D的常用工具包括创建工具、移动工具、旋转工具、缩放工具等，这些工具可以帮助用户快速创建和编辑模型。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8377661" y="4164695"/>
            <a:ext cx="3018080" cy="1613061"/>
          </a:xfrm>
          <a:prstGeom prst="rect">
            <a:avLst/>
          </a:prstGeom>
          <a:ln/>
        </p:spPr>
        <p:txBody>
          <a:bodyPr vert="horz" wrap="square" lIns="66008" tIns="33052" rIns="66008" bIns="33052" rtlCol="0" anchor="t" anchorCtr="0">
            <a:normAutofit/>
          </a:bodyPr>
          <a:lstStyle/>
          <a:p>
            <a:pPr algn="l">
              <a:lnSpc>
                <a:spcPct val="150000"/>
              </a:lnSpc>
            </a:pPr>
            <a:r>
              <a:rPr lang="en-US" sz="1500">
                <a:solidFill>
                  <a:srgbClr val="000000">
                    <a:alpha val="69804"/>
                    <a:alpha val="70000"/>
                  </a:srgbClr>
                </a:solidFill>
                <a:latin typeface="Microsoft Yahei"/>
                <a:ea typeface="Microsoft Yahei"/>
                <a:cs typeface="Microsoft Yahei"/>
              </a:rPr>
              <a:t>用户还可以自定义一些常用的工具，例如创建圆形、创建文本等，这些自定义工具可以大大提高用户的工作效率。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454963" y="2034175"/>
            <a:ext cx="5829300" cy="781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C4D的坐标系系统是一个重要的概念，它决定了物体的旋转、移动和缩放等操作。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454963" y="1575832"/>
            <a:ext cx="5829300" cy="400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坐标系系统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454963" y="3530045"/>
            <a:ext cx="5829300" cy="781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C4D的渲染设置包括环境吸收、全局光照等参数的设置，这些参数的设置会影响最终的渲染效果。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54963" y="3071702"/>
            <a:ext cx="5829300" cy="400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渲染设置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54963" y="5118981"/>
            <a:ext cx="5829300" cy="781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C4D的材质编辑功能非常强大，用户可以通过调整材质参数来创造出不同的效果，例如改变物体的颜色、添加高光等。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54963" y="4660638"/>
            <a:ext cx="5829300" cy="400050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Autofit/>
          </a:bodyPr>
          <a:lstStyle/>
          <a:p>
            <a:pPr>
              <a:lnSpc>
                <a:spcPct val="77000"/>
              </a:lnSpc>
            </a:pPr>
            <a:r>
              <a:rPr lang="en-US" sz="20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材质编辑</a:t>
            </a: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738931" y="1450035"/>
            <a:ext cx="4792980" cy="4792980"/>
          </a:xfrm>
          <a:prstGeom prst="ellipse">
            <a:avLst/>
          </a:prstGeom>
        </p:spPr>
      </p:pic>
      <p:sp>
        <p:nvSpPr>
          <p:cNvPr id="9" name="TextBox 9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ctr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坐标系统与渲染设置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070021" y="1411090"/>
            <a:ext cx="2051957" cy="1842306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ctr" anchorCtr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en-US" sz="8000" b="1">
                <a:solidFill>
                  <a:srgbClr val="B3CEFF">
                    <a:alpha val="100000"/>
                  </a:srgbClr>
                </a:solidFill>
                <a:highlight>
                  <a:srgbClr val="000000">
                    <a:alpha val="0"/>
                  </a:srgbClr>
                </a:highlight>
                <a:latin typeface="Microsoft Yahei"/>
                <a:ea typeface="Microsoft Yahei"/>
                <a:cs typeface="Microsoft Yahei"/>
              </a:rPr>
              <a:t>02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853596" y="3253396"/>
            <a:ext cx="10484808" cy="1798058"/>
          </a:xfrm>
          <a:prstGeom prst="rect">
            <a:avLst/>
          </a:prstGeom>
          <a:ln/>
        </p:spPr>
        <p:txBody>
          <a:bodyPr vert="horz" wrap="square" lIns="114300" tIns="57150" rIns="114300" bIns="57150" rtlCol="0" anchor="t" anchorCtr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en-US" sz="4500" b="1">
                <a:solidFill>
                  <a:srgbClr val="FFFFFF">
                    <a:alpha val="100000"/>
                  </a:srgbClr>
                </a:solidFill>
                <a:latin typeface="Microsoft Yahei"/>
                <a:ea typeface="Microsoft Yahei"/>
                <a:cs typeface="Microsoft Yahei"/>
              </a:rPr>
              <a:t>几何体模型实战案例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3873355" y="166430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</p:sp>
      <p:sp>
        <p:nvSpPr>
          <p:cNvPr id="3" name="AutoShape 3"/>
          <p:cNvSpPr/>
          <p:nvPr/>
        </p:nvSpPr>
        <p:spPr>
          <a:xfrm>
            <a:off x="4008100" y="179904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4" name="TextBox 4"/>
          <p:cNvSpPr txBox="1"/>
          <p:nvPr/>
        </p:nvSpPr>
        <p:spPr>
          <a:xfrm>
            <a:off x="4636726" y="1463721"/>
            <a:ext cx="6886575" cy="76590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新建汽车模型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4636726" y="2046214"/>
            <a:ext cx="6891292" cy="982033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在C4D中，选择“文件”菜单，点击“新建”按钮，选择“汽车”模板，根据需要调整尺寸和位置。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3">
            <a:alphaModFix/>
          </a:blip>
          <a:srcRect/>
          <a:stretch>
            <a:fillRect/>
          </a:stretch>
        </p:blipFill>
        <p:spPr>
          <a:xfrm>
            <a:off x="-1061158" y="1741145"/>
            <a:ext cx="4421505" cy="4421505"/>
          </a:xfrm>
          <a:prstGeom prst="ellipse">
            <a:avLst/>
          </a:prstGeom>
        </p:spPr>
      </p:pic>
      <p:sp>
        <p:nvSpPr>
          <p:cNvPr id="7" name="AutoShape 7"/>
          <p:cNvSpPr/>
          <p:nvPr/>
        </p:nvSpPr>
        <p:spPr>
          <a:xfrm>
            <a:off x="3873355" y="3384629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</p:sp>
      <p:sp>
        <p:nvSpPr>
          <p:cNvPr id="8" name="AutoShape 8"/>
          <p:cNvSpPr/>
          <p:nvPr/>
        </p:nvSpPr>
        <p:spPr>
          <a:xfrm>
            <a:off x="4008100" y="3519373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9" name="TextBox 9"/>
          <p:cNvSpPr txBox="1"/>
          <p:nvPr/>
        </p:nvSpPr>
        <p:spPr>
          <a:xfrm>
            <a:off x="4636726" y="3182098"/>
            <a:ext cx="6886575" cy="7698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创建车轮</a:t>
            </a:r>
          </a:p>
        </p:txBody>
      </p:sp>
      <p:sp>
        <p:nvSpPr>
          <p:cNvPr id="10" name="AutoShape 10"/>
          <p:cNvSpPr/>
          <p:nvPr/>
        </p:nvSpPr>
        <p:spPr>
          <a:xfrm>
            <a:off x="3873355" y="5104954"/>
            <a:ext cx="638131" cy="638131"/>
          </a:xfrm>
          <a:prstGeom prst="ellipse">
            <a:avLst/>
          </a:prstGeom>
          <a:solidFill>
            <a:schemeClr val="accent1">
              <a:alpha val="20000"/>
            </a:schemeClr>
          </a:solidFill>
          <a:ln/>
        </p:spPr>
      </p:sp>
      <p:sp>
        <p:nvSpPr>
          <p:cNvPr id="11" name="AutoShape 11"/>
          <p:cNvSpPr/>
          <p:nvPr/>
        </p:nvSpPr>
        <p:spPr>
          <a:xfrm>
            <a:off x="4008100" y="5239698"/>
            <a:ext cx="368642" cy="368642"/>
          </a:xfrm>
          <a:prstGeom prst="ellipse">
            <a:avLst/>
          </a:prstGeom>
          <a:solidFill>
            <a:schemeClr val="accent1">
              <a:alpha val="100000"/>
            </a:schemeClr>
          </a:solidFill>
          <a:ln/>
        </p:spPr>
      </p:sp>
      <p:sp>
        <p:nvSpPr>
          <p:cNvPr id="12" name="TextBox 12"/>
          <p:cNvSpPr txBox="1"/>
          <p:nvPr/>
        </p:nvSpPr>
        <p:spPr>
          <a:xfrm>
            <a:off x="4636726" y="4920230"/>
            <a:ext cx="6886575" cy="734184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b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2400" b="1">
                <a:solidFill>
                  <a:schemeClr val="accent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创建车窗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476023" y="265328"/>
            <a:ext cx="11239500" cy="914400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spAutoFit/>
          </a:bodyPr>
          <a:lstStyle/>
          <a:p>
            <a:pPr>
              <a:lnSpc>
                <a:spcPct val="140000"/>
              </a:lnSpc>
            </a:pPr>
            <a:r>
              <a:rPr lang="en-US" sz="3000" b="1">
                <a:solidFill>
                  <a:schemeClr val="dk2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汽车模型制作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4636726" y="3789081"/>
            <a:ext cx="6891292" cy="982033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使用“圆柱”工具创建车轮，调整大小和位置，然后复制并旋转90度创建第二个车轮。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636726" y="5471644"/>
            <a:ext cx="6891292" cy="982033"/>
          </a:xfrm>
          <a:prstGeom prst="rect">
            <a:avLst/>
          </a:prstGeom>
          <a:ln/>
        </p:spPr>
        <p:txBody>
          <a:bodyPr vert="horz" wrap="square" lIns="123825" tIns="123825" rIns="57150" bIns="123825" rtlCol="0" anchor="t" anchorCtr="0">
            <a:noAutofit/>
          </a:bodyPr>
          <a:lstStyle/>
          <a:p>
            <a:pPr>
              <a:lnSpc>
                <a:spcPct val="140000"/>
              </a:lnSpc>
            </a:pPr>
            <a:r>
              <a:rPr lang="en-US" sz="1500">
                <a:solidFill>
                  <a:schemeClr val="dk1">
                    <a:alpha val="100000"/>
                  </a:schemeClr>
                </a:solidFill>
                <a:latin typeface="Microsoft Yahei"/>
                <a:ea typeface="Microsoft Yahei"/>
                <a:cs typeface="Microsoft Yahei"/>
              </a:rPr>
              <a:t>使用“立方体”工具创建车窗，调整大小和位置，然后复制并旋转90度创建第二个车窗。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FFFFFF"/>
      </a:dk1>
      <a:lt1>
        <a:srgbClr val="000C1C"/>
      </a:lt1>
      <a:dk2>
        <a:srgbClr val="FFFFFF"/>
      </a:dk2>
      <a:lt2>
        <a:srgbClr val="152442"/>
      </a:lt2>
      <a:accent1>
        <a:srgbClr val="013BBE"/>
      </a:accent1>
      <a:accent2>
        <a:srgbClr val="013BBE"/>
      </a:accent2>
      <a:accent3>
        <a:srgbClr val="0463E2"/>
      </a:accent3>
      <a:accent4>
        <a:srgbClr val="0D3F86"/>
      </a:accent4>
      <a:accent5>
        <a:srgbClr val="0F5EBC"/>
      </a:accent5>
      <a:accent6>
        <a:srgbClr val="2878D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675</Words>
  <Application>Microsoft Office PowerPoint</Application>
  <PresentationFormat>宽屏</PresentationFormat>
  <Paragraphs>151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Microsoft Yahei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2</cp:revision>
  <dcterms:created xsi:type="dcterms:W3CDTF">2006-08-16T00:00:00Z</dcterms:created>
  <dcterms:modified xsi:type="dcterms:W3CDTF">2024-09-08T10:17:20Z</dcterms:modified>
</cp:coreProperties>
</file>